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10" r:id="rId4"/>
    <p:sldId id="329" r:id="rId5"/>
    <p:sldId id="265" r:id="rId6"/>
    <p:sldId id="313" r:id="rId7"/>
    <p:sldId id="314" r:id="rId8"/>
    <p:sldId id="332" r:id="rId9"/>
    <p:sldId id="344" r:id="rId10"/>
    <p:sldId id="317" r:id="rId11"/>
    <p:sldId id="322" r:id="rId12"/>
    <p:sldId id="276" r:id="rId13"/>
    <p:sldId id="334" r:id="rId14"/>
    <p:sldId id="337" r:id="rId15"/>
    <p:sldId id="338" r:id="rId16"/>
    <p:sldId id="336" r:id="rId17"/>
    <p:sldId id="341" r:id="rId18"/>
    <p:sldId id="342" r:id="rId19"/>
    <p:sldId id="343" r:id="rId20"/>
    <p:sldId id="324" r:id="rId21"/>
    <p:sldId id="278" r:id="rId22"/>
    <p:sldId id="288" r:id="rId23"/>
    <p:sldId id="285" r:id="rId24"/>
    <p:sldId id="323" r:id="rId25"/>
    <p:sldId id="330" r:id="rId26"/>
    <p:sldId id="331" r:id="rId27"/>
    <p:sldId id="286" r:id="rId28"/>
    <p:sldId id="32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200"/>
    <a:srgbClr val="394B60"/>
    <a:srgbClr val="0E263D"/>
    <a:srgbClr val="143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86531"/>
  </p:normalViewPr>
  <p:slideViewPr>
    <p:cSldViewPr snapToGrid="0">
      <p:cViewPr varScale="1">
        <p:scale>
          <a:sx n="110" d="100"/>
          <a:sy n="110" d="100"/>
        </p:scale>
        <p:origin x="848" y="176"/>
      </p:cViewPr>
      <p:guideLst/>
    </p:cSldViewPr>
  </p:slideViewPr>
  <p:outlineViewPr>
    <p:cViewPr>
      <p:scale>
        <a:sx n="33" d="100"/>
        <a:sy n="33" d="100"/>
      </p:scale>
      <p:origin x="0" y="-20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E4798-89EE-F34A-A301-FDB16CB0E1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91ACB-3871-D84C-85F8-E8109BA7D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9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1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9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26D1-8F85-7381-87B2-59678CE2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C83CC-EB5E-F99F-5FFB-6632CF9AF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89373-C843-26D7-9929-B13F90477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83A9E-DCDF-A8E4-B9AF-ED94731D231D}"/>
              </a:ext>
            </a:extLst>
          </p:cNvPr>
          <p:cNvSpPr txBox="1"/>
          <p:nvPr userDrawn="1"/>
        </p:nvSpPr>
        <p:spPr>
          <a:xfrm>
            <a:off x="0" y="6463241"/>
            <a:ext cx="12192000" cy="400110"/>
          </a:xfrm>
          <a:prstGeom prst="rect">
            <a:avLst/>
          </a:prstGeom>
          <a:solidFill>
            <a:srgbClr val="EEB2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2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bioinformatics.sph.harvard.edu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CCF7-E568-2D2D-A564-16F22F25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3241"/>
            <a:ext cx="2743200" cy="365125"/>
          </a:xfrm>
        </p:spPr>
        <p:txBody>
          <a:bodyPr/>
          <a:lstStyle>
            <a:lvl1pPr>
              <a:defRPr sz="1400" baseline="0"/>
            </a:lvl1pPr>
          </a:lstStyle>
          <a:p>
            <a:fld id="{516758DF-A41C-C042-A5E3-49A655F61412}" type="datetimeFigureOut">
              <a:rPr lang="en-US" smtClean="0"/>
              <a:pPr/>
              <a:t>6/5/24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6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0C4F-EBE9-AD1A-7E34-D8760F53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0143F-937D-435F-C761-039E01DF5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E163-FFEA-3841-19D5-89E76708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EF7-8A9C-BD41-6F5B-184E402B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0806-069A-01DC-F0F2-2CA3A0B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7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FCAB7-3D19-2109-4FA5-063A0456E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410A1-B534-5863-DD4D-1B1F370AE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8CEF6-6C56-5B60-E8CC-50AD1ABC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9CE3-0123-0317-8BF5-62EEF1B8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4310-ED28-4C36-1EAF-119F2C30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F96-B69A-4837-23A1-151F1202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A430-54AF-B18C-A85E-FBA7AA87C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6D29-061F-57BF-C657-5B62C4D6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8C9D-08A3-1E7E-7D21-0AFDE7D3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B43A6-CC33-FA15-3868-DF4BA20C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E54C-2ADE-1561-9B3B-9B26A71B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C45B-1AEA-6BFE-D188-E92067B7A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7FFC-A3C5-7CA0-7B04-6DABAD8E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D825F-FB0E-FCD9-2763-67923EA2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E3F3-013F-798D-D902-3048D07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2300-3920-7F71-6183-24B7717E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50D1-58D9-00AF-1AD7-2ED484EC7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F692B-8EB8-4923-94E8-E95DC250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FC890-1BD1-6CCD-DA51-C7E29934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42FA-BCE0-70CC-5393-58E6EEE5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5667B-DBB0-4397-7C60-A2FB295F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DFFF-D285-63D2-811A-EDB462E0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1C814-BA09-25EE-684C-CCEEB00A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CA102-4C1A-65CA-1B52-F7686C0D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6E625-13E4-D2F8-B32C-43784B255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F22E8-878E-D677-1BA1-CC8FF8462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47CAA-1EAB-6097-16CF-5A3C2267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EBF37-873A-7D32-09EC-3849AA7A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67263-C997-A339-7098-C7DB06D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189B-AB69-6D71-0D53-973188A2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ADFFC-6877-ABCA-50E5-7A2DC5EC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8271-5722-3644-25B4-A2BB0665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655C2-12B6-D5C8-0F3A-F9672CE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2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C0854-CD96-EB50-D81C-24B8CBFE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BE2FB-E77B-6D72-BD5E-6F13D2A8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1EB8-96B1-53B3-C157-2C243150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7549-1274-57F4-BA77-E1788C5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F858-27A2-3150-E03F-30D95613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04A95-EF42-D8EC-A54C-2B2C1ACE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73F0-3CE7-97C7-49CB-BCBDACD9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6D05-428E-7902-F544-CAE64252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564F1-4B66-DAD9-BD90-86D8B7D2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9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81E-0A62-66A9-5396-727CCB8E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88071-95F2-5808-478E-D8DE3A96E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BA64-1897-9990-5B9F-677E9207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CC24-76BC-4CDC-ADF1-86F15FC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DDCC8-8113-FF41-0D51-F278443E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B9872-CC24-7A5B-EAD2-73A286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56922-96D3-9314-707D-F18F2A5E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FAE6-2B52-1894-FDB0-AD9B7E0E4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CBD49-F5F0-E3DE-C8A0-6BBDE0E03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547-B940-34D7-2EE0-C799E3D0F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275D-82A1-A7B8-B05D-47E35379E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.sph.harvard.edu/" TargetMode="External"/><Relationship Id="rId2" Type="http://schemas.openxmlformats.org/officeDocument/2006/relationships/hyperlink" Target="http://www.datacarpentr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/4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ioinformatics@hsph.harvard.edu" TargetMode="External"/><Relationship Id="rId2" Type="http://schemas.openxmlformats.org/officeDocument/2006/relationships/hyperlink" Target="mailto:hbctraining@hsph.harvard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mailto:rchelp@hms.harvard.ed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ioinformatics.sph.harvard.edu/servi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.sph.harvard.edu/train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bioinformatics.sph.harvard.edu/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informatics.sph.harvard.edu/breakfa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0EFC0-171E-041E-0FA2-A7D00BEA66E0}"/>
              </a:ext>
            </a:extLst>
          </p:cNvPr>
          <p:cNvSpPr/>
          <p:nvPr/>
        </p:nvSpPr>
        <p:spPr>
          <a:xfrm>
            <a:off x="0" y="3429000"/>
            <a:ext cx="12192001" cy="3429039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49D6B-8271-13BA-6601-C3A6DC274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5361"/>
            <a:ext cx="12192000" cy="1769774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Variant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4D7A4-6AB7-9C17-8F68-D032BED85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948" y="4948757"/>
            <a:ext cx="6064102" cy="64633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rgbClr val="EEB200"/>
                  </a:solidFill>
                </a:ln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Harvard Chan Bioinformatics 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D8557-F7AC-2190-DD38-D455FC52E3C6}"/>
              </a:ext>
            </a:extLst>
          </p:cNvPr>
          <p:cNvSpPr txBox="1"/>
          <p:nvPr/>
        </p:nvSpPr>
        <p:spPr>
          <a:xfrm>
            <a:off x="1160702" y="3122067"/>
            <a:ext cx="9870593" cy="646331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36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tinyurl.com</a:t>
            </a:r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/Intro-to-variant-analysis</a:t>
            </a:r>
          </a:p>
        </p:txBody>
      </p:sp>
      <p:pic>
        <p:nvPicPr>
          <p:cNvPr id="10" name="Content Placeholder 4" descr="Cmd Terminal with solid fill">
            <a:extLst>
              <a:ext uri="{FF2B5EF4-FFF2-40B4-BE49-F238E27FC236}">
                <a16:creationId xmlns:a16="http://schemas.microsoft.com/office/drawing/2014/main" id="{3D26490C-E554-8968-9E40-5BC8EEA26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574" y="4075331"/>
            <a:ext cx="2446374" cy="2446374"/>
          </a:xfrm>
          <a:prstGeom prst="rect">
            <a:avLst/>
          </a:prstGeom>
        </p:spPr>
      </p:pic>
      <p:pic>
        <p:nvPicPr>
          <p:cNvPr id="11" name="Graphic 10" descr="DNA with solid fill">
            <a:extLst>
              <a:ext uri="{FF2B5EF4-FFF2-40B4-BE49-F238E27FC236}">
                <a16:creationId xmlns:a16="http://schemas.microsoft.com/office/drawing/2014/main" id="{ADD9AC36-826A-0C69-BE27-0F37682A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0419" y="4289156"/>
            <a:ext cx="1965534" cy="19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5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662C-D3F9-EAB1-A8E8-6B3C3857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scope</a:t>
            </a:r>
          </a:p>
        </p:txBody>
      </p:sp>
    </p:spTree>
    <p:extLst>
      <p:ext uri="{BB962C8B-B14F-4D97-AF65-F5344CB8AC3E}">
        <p14:creationId xmlns:p14="http://schemas.microsoft.com/office/powerpoint/2010/main" val="203724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4941E4D-5446-F86F-FCB9-E6BFA8F2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608" y="5726876"/>
            <a:ext cx="7190606" cy="1325563"/>
          </a:xfrm>
          <a:noFill/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Bioinformatic 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3786A-FBDE-202E-2367-251B9FDF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5165"/>
            <a:ext cx="7772400" cy="51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Calling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identifies loci in the genome/exome where allelic variation exist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Annotation 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integrates outside databases and information to provide alleles with context on potential functional impacts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Prioritization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allows a framework through which a researcher can filter through their annotated variants to find ones of potential interest</a:t>
            </a:r>
            <a:endParaRPr lang="en-US" i="1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Analysis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Evolutionary Biology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DE7DAE-C4B3-6707-B045-ED951CEC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87" y="2063822"/>
            <a:ext cx="6262113" cy="3908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BB1CF-65A0-814D-EC96-9B907CD12D07}"/>
              </a:ext>
            </a:extLst>
          </p:cNvPr>
          <p:cNvSpPr txBox="1"/>
          <p:nvPr/>
        </p:nvSpPr>
        <p:spPr>
          <a:xfrm>
            <a:off x="6605418" y="6080409"/>
            <a:ext cx="3996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insects.eugenes.org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DroSpeGe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7849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Evolutionary Biology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Agriculture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E7A76-097B-62E5-1987-3977FB6A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79" y="1748008"/>
            <a:ext cx="4248321" cy="4715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838E5-1F10-592B-93BB-CA6490006799}"/>
              </a:ext>
            </a:extLst>
          </p:cNvPr>
          <p:cNvSpPr txBox="1"/>
          <p:nvPr/>
        </p:nvSpPr>
        <p:spPr>
          <a:xfrm>
            <a:off x="5619603" y="6381751"/>
            <a:ext cx="6458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www.nature.com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ncomms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/2015/151019/ncomms9609/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fig_tab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/ncomms9609_F6.html</a:t>
            </a:r>
          </a:p>
        </p:txBody>
      </p:sp>
    </p:spTree>
    <p:extLst>
      <p:ext uri="{BB962C8B-B14F-4D97-AF65-F5344CB8AC3E}">
        <p14:creationId xmlns:p14="http://schemas.microsoft.com/office/powerpoint/2010/main" val="276589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Evolutionary Biology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Agriculture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Clinical Applications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Tracking infectious disease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Identifying alleles responsible for heredity diseases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Interrogating potential drivers of cancer from</a:t>
            </a:r>
          </a:p>
          <a:p>
            <a:pPr marL="457200" lvl="1" indent="0">
              <a:lnSpc>
                <a:spcPct val="125000"/>
              </a:lnSpc>
              <a:buClr>
                <a:srgbClr val="EEB200"/>
              </a:buClr>
              <a:buNone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paired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tumor-normal samples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D07AD6-3B25-2FC9-1277-3F619B321BB4}"/>
              </a:ext>
            </a:extLst>
          </p:cNvPr>
          <p:cNvGrpSpPr/>
          <p:nvPr/>
        </p:nvGrpSpPr>
        <p:grpSpPr>
          <a:xfrm>
            <a:off x="8567189" y="1837117"/>
            <a:ext cx="2921000" cy="4432300"/>
            <a:chOff x="7186742" y="1907938"/>
            <a:chExt cx="2921000" cy="4432300"/>
          </a:xfrm>
        </p:grpSpPr>
        <p:pic>
          <p:nvPicPr>
            <p:cNvPr id="6" name="Picture 5" descr="A graph of a cancer patient&#10;&#10;Description automatically generated with medium confidence">
              <a:extLst>
                <a:ext uri="{FF2B5EF4-FFF2-40B4-BE49-F238E27FC236}">
                  <a16:creationId xmlns:a16="http://schemas.microsoft.com/office/drawing/2014/main" id="{5DCC9276-5E2E-C699-5A21-45D61A14D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6742" y="1907938"/>
              <a:ext cx="2921000" cy="44323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DAC8DD-30ED-A09E-15DE-F659EFCDB5C0}"/>
                </a:ext>
              </a:extLst>
            </p:cNvPr>
            <p:cNvSpPr/>
            <p:nvPr/>
          </p:nvSpPr>
          <p:spPr>
            <a:xfrm>
              <a:off x="7186742" y="1907938"/>
              <a:ext cx="323330" cy="400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48B88B-4F76-8FB5-F737-F6AC3EACFD69}"/>
              </a:ext>
            </a:extLst>
          </p:cNvPr>
          <p:cNvSpPr txBox="1"/>
          <p:nvPr/>
        </p:nvSpPr>
        <p:spPr>
          <a:xfrm>
            <a:off x="7915325" y="6358728"/>
            <a:ext cx="4224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www.ncbi.nlm.nih.gov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pmc</a:t>
            </a:r>
            <a:r>
              <a:rPr lang="en-US" sz="1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/articles/PMC5678989/</a:t>
            </a:r>
          </a:p>
        </p:txBody>
      </p:sp>
    </p:spTree>
    <p:extLst>
      <p:ext uri="{BB962C8B-B14F-4D97-AF65-F5344CB8AC3E}">
        <p14:creationId xmlns:p14="http://schemas.microsoft.com/office/powerpoint/2010/main" val="100072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 QC metrics for variant calling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Call variants using GATK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Filter variants to retain only high-quality variant calls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Annotate variants using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SnpEff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dbSNP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Prioritize variants by their impact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Visualize variants in IGV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Implement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cBioPortal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analyze variants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Objectives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Calling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Genomic Analysis Toolkit (GATK)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Tools for Variant Analysis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pic>
        <p:nvPicPr>
          <p:cNvPr id="4" name="Picture 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9CB33262-FF51-CB3A-0113-FC557340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987" y="1997836"/>
            <a:ext cx="3566202" cy="12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7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Calling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Genomic Analysis Toolkit (GATK)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Annotation and Prioritization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SnpEff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SnpSift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Tools for Variant Analysis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pic>
        <p:nvPicPr>
          <p:cNvPr id="4" name="Picture 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9CB33262-FF51-CB3A-0113-FC557340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987" y="1997836"/>
            <a:ext cx="3566202" cy="1222125"/>
          </a:xfrm>
          <a:prstGeom prst="rect">
            <a:avLst/>
          </a:prstGeom>
        </p:spPr>
      </p:pic>
      <p:pic>
        <p:nvPicPr>
          <p:cNvPr id="13" name="Picture 1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C6F4041-5889-A66A-11F0-D0C7129D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249" y="3375845"/>
            <a:ext cx="5199816" cy="11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7B5-3D50-4397-CF96-7C98FCE1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F24513-E938-B78D-66D0-D82263855A63}"/>
              </a:ext>
            </a:extLst>
          </p:cNvPr>
          <p:cNvSpPr/>
          <p:nvPr/>
        </p:nvSpPr>
        <p:spPr>
          <a:xfrm>
            <a:off x="-1" y="1710047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CF2C-CDE1-289B-D2DF-5F4259BF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11030989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Calling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Genomic Analysis Toolkit (GATK)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Annotation and Prioritization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SnpEff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SnpSift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 Visualization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Integrative Genomics Viewer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cBioPortal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BFCEA-E678-DFEC-E541-06D6C4B6C89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Tools for Variant Analysis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3BCA2-E674-B23C-7514-28688685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64642" y="89065"/>
            <a:ext cx="3886200" cy="1503059"/>
          </a:xfrm>
          <a:prstGeom prst="rect">
            <a:avLst/>
          </a:prstGeom>
        </p:spPr>
      </p:pic>
      <p:pic>
        <p:nvPicPr>
          <p:cNvPr id="4" name="Picture 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9CB33262-FF51-CB3A-0113-FC557340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987" y="1997836"/>
            <a:ext cx="3566202" cy="1222125"/>
          </a:xfrm>
          <a:prstGeom prst="rect">
            <a:avLst/>
          </a:prstGeom>
        </p:spPr>
      </p:pic>
      <p:pic>
        <p:nvPicPr>
          <p:cNvPr id="13" name="Picture 1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C6F4041-5889-A66A-11F0-D0C7129D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249" y="3375845"/>
            <a:ext cx="5199816" cy="1146575"/>
          </a:xfrm>
          <a:prstGeom prst="rect">
            <a:avLst/>
          </a:prstGeom>
        </p:spPr>
      </p:pic>
      <p:pic>
        <p:nvPicPr>
          <p:cNvPr id="15" name="Picture 14" descr="A close-up of a logo&#10;&#10;Description automatically generated">
            <a:extLst>
              <a:ext uri="{FF2B5EF4-FFF2-40B4-BE49-F238E27FC236}">
                <a16:creationId xmlns:a16="http://schemas.microsoft.com/office/drawing/2014/main" id="{66B82161-203B-0387-A96D-75E17CE22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778322"/>
            <a:ext cx="1460500" cy="1460500"/>
          </a:xfrm>
          <a:prstGeom prst="rect">
            <a:avLst/>
          </a:prstGeom>
        </p:spPr>
      </p:pic>
      <p:pic>
        <p:nvPicPr>
          <p:cNvPr id="17" name="Picture 16" descr="A blue and grey logo&#10;&#10;Description automatically generated">
            <a:extLst>
              <a:ext uri="{FF2B5EF4-FFF2-40B4-BE49-F238E27FC236}">
                <a16:creationId xmlns:a16="http://schemas.microsoft.com/office/drawing/2014/main" id="{78C42976-96AA-1380-BD19-763EEDE1C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001" y="4935285"/>
            <a:ext cx="4151389" cy="11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0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662C-D3F9-EAB1-A8E8-6B3C3857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Introductions!</a:t>
            </a:r>
          </a:p>
        </p:txBody>
      </p:sp>
      <p:pic>
        <p:nvPicPr>
          <p:cNvPr id="5" name="Picture 4" descr="Curious dog poking his head into view">
            <a:extLst>
              <a:ext uri="{FF2B5EF4-FFF2-40B4-BE49-F238E27FC236}">
                <a16:creationId xmlns:a16="http://schemas.microsoft.com/office/drawing/2014/main" id="{4CE95443-893F-AC57-D988-65B51DF6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0" y="3267820"/>
            <a:ext cx="7772400" cy="3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5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l jigsaw puzzle piece fitting to complete the puzzle">
            <a:extLst>
              <a:ext uri="{FF2B5EF4-FFF2-40B4-BE49-F238E27FC236}">
                <a16:creationId xmlns:a16="http://schemas.microsoft.com/office/drawing/2014/main" id="{95EA36F9-8B46-4806-2BFA-DD2D37D8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07" y="1671035"/>
            <a:ext cx="7772400" cy="51869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662C-D3F9-EAB1-A8E8-6B3C3857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4096990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07874-F7F5-75A1-49BE-8B18D558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6471EB-CA3D-BB72-D3CA-35CB784232FE}"/>
              </a:ext>
            </a:extLst>
          </p:cNvPr>
          <p:cNvSpPr/>
          <p:nvPr/>
        </p:nvSpPr>
        <p:spPr>
          <a:xfrm>
            <a:off x="0" y="1799112"/>
            <a:ext cx="12192001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82C6F6-8E40-C769-E705-D720709064EF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schedule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A4A3C-4E53-348E-228D-D5D34AF44AA5}"/>
              </a:ext>
            </a:extLst>
          </p:cNvPr>
          <p:cNvSpPr txBox="1"/>
          <p:nvPr/>
        </p:nvSpPr>
        <p:spPr>
          <a:xfrm>
            <a:off x="1490133" y="6457890"/>
            <a:ext cx="9211734" cy="400110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tinyurl.com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/Intro-to-variant-analysis</a:t>
            </a: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A84B6A02-3029-46A3-8B0B-00C5F4F4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82" y="2101388"/>
            <a:ext cx="6256435" cy="4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3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2EF5-9D99-01F3-F3FE-ED918C4D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40C692-3DF6-A4B5-EBF3-FD094729F29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materials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2E24A-7FF0-3AC4-1E9C-B2B844AD3FB9}"/>
              </a:ext>
            </a:extLst>
          </p:cNvPr>
          <p:cNvSpPr txBox="1"/>
          <p:nvPr/>
        </p:nvSpPr>
        <p:spPr>
          <a:xfrm>
            <a:off x="1490133" y="6457890"/>
            <a:ext cx="9211734" cy="400110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tinyurl.com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/Intro-to-variant-analysis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A5B6BD-B0FD-1EBF-A889-45C40B21A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5" y="2616614"/>
            <a:ext cx="5089784" cy="22919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latin typeface="Helvetica Neue" panose="02000503000000020004" pitchFamily="2" charset="0"/>
              </a:rPr>
              <a:t>  We continuously update our materials to reflect changes in the field/software</a:t>
            </a:r>
            <a:endParaRPr lang="en-US" dirty="0">
              <a:solidFill>
                <a:srgbClr val="FFFFFF"/>
              </a:solidFill>
              <a:latin typeface="Helvetica Neue" panose="02000503000000020004" pitchFamily="2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25E26623-5E2C-E2B1-7CA1-1D0F00848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45"/>
          <a:stretch/>
        </p:blipFill>
        <p:spPr>
          <a:xfrm>
            <a:off x="5539260" y="1688145"/>
            <a:ext cx="6458005" cy="41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5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6E-9E5E-C372-AFC7-204EA120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0971A4-F0B1-3B1E-13DC-7101B7C4F1A4}"/>
              </a:ext>
            </a:extLst>
          </p:cNvPr>
          <p:cNvSpPr/>
          <p:nvPr/>
        </p:nvSpPr>
        <p:spPr>
          <a:xfrm>
            <a:off x="0" y="1799112"/>
            <a:ext cx="8288978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41F3-41B7-0DEC-2B48-C87192A34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3822"/>
            <a:ext cx="7321138" cy="435133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Mandatory review of self-learning lessons and assignments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Attendance required for all classes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Your questions and active participation drive learning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We look forward to all of your questions!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B101E8-7226-69AC-AEC7-0448A755F0C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participation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raised-hands-1.png" descr="raised-hands-1.png">
            <a:extLst>
              <a:ext uri="{FF2B5EF4-FFF2-40B4-BE49-F238E27FC236}">
                <a16:creationId xmlns:a16="http://schemas.microsoft.com/office/drawing/2014/main" id="{E419177C-F664-AA8A-9E57-5295C39A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38090" y="1774757"/>
            <a:ext cx="6397487" cy="359681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16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6E-9E5E-C372-AFC7-204EA120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0971A4-F0B1-3B1E-13DC-7101B7C4F1A4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B101E8-7226-69AC-AEC7-0448A755F0C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Course participation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C4618-327A-EACF-69FF-20276D28347D}"/>
              </a:ext>
            </a:extLst>
          </p:cNvPr>
          <p:cNvSpPr txBox="1">
            <a:spLocks/>
          </p:cNvSpPr>
          <p:nvPr/>
        </p:nvSpPr>
        <p:spPr>
          <a:xfrm>
            <a:off x="457200" y="2278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At-home lessons and exercises after each session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Cover material not previously discussed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Provides us feedback to help pace the course appropriately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3-5 hours to complete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Homework load is heavier in the beginning of this workshop series and tapers off</a:t>
            </a:r>
          </a:p>
        </p:txBody>
      </p:sp>
    </p:spTree>
    <p:extLst>
      <p:ext uri="{BB962C8B-B14F-4D97-AF65-F5344CB8AC3E}">
        <p14:creationId xmlns:p14="http://schemas.microsoft.com/office/powerpoint/2010/main" val="312105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6E-9E5E-C372-AFC7-204EA120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0971A4-F0B1-3B1E-13DC-7101B7C4F1A4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B101E8-7226-69AC-AEC7-0448A755F0C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AI for Assignments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C4618-327A-EACF-69FF-20276D28347D}"/>
              </a:ext>
            </a:extLst>
          </p:cNvPr>
          <p:cNvSpPr txBox="1">
            <a:spLocks/>
          </p:cNvSpPr>
          <p:nvPr/>
        </p:nvSpPr>
        <p:spPr>
          <a:xfrm>
            <a:off x="457200" y="21528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Try to resolve error messages with it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Test code written by AI on a dataset where you have expected results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Take the time to review the generated code line-by-line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Implement it in replacement to learning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Write code that you don’t understand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Assume the output from an AI process is correct</a:t>
            </a:r>
          </a:p>
        </p:txBody>
      </p:sp>
    </p:spTree>
    <p:extLst>
      <p:ext uri="{BB962C8B-B14F-4D97-AF65-F5344CB8AC3E}">
        <p14:creationId xmlns:p14="http://schemas.microsoft.com/office/powerpoint/2010/main" val="432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E6E-9E5E-C372-AFC7-204EA120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0971A4-F0B1-3B1E-13DC-7101B7C4F1A4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B101E8-7226-69AC-AEC7-0448A755F0C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Odds &amp; Ends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C4618-327A-EACF-69FF-20276D28347D}"/>
              </a:ext>
            </a:extLst>
          </p:cNvPr>
          <p:cNvSpPr txBox="1">
            <a:spLocks/>
          </p:cNvSpPr>
          <p:nvPr/>
        </p:nvSpPr>
        <p:spPr>
          <a:xfrm>
            <a:off x="457200" y="21528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Quit/minimize all applications that are not required for class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Name tags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Post-its</a:t>
            </a:r>
            <a:endParaRPr lang="en-US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          </a:t>
            </a:r>
            <a:r>
              <a:rPr lang="en-US" sz="2600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green - I am all set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          </a:t>
            </a:r>
            <a:r>
              <a:rPr lang="en-US" sz="2600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red - I need time/help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 Phones on vibrate/silent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effectLst/>
                <a:latin typeface="Helvetica Neue Light" panose="02000403000000020004" pitchFamily="2" charset="0"/>
              </a:rPr>
              <a:t> Bathrooms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A1D9C-7DF7-1057-B182-9E47FDFB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75" y="3958692"/>
            <a:ext cx="328377" cy="328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33B5A-D689-286E-0A62-ABBD5E8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75" y="4331601"/>
            <a:ext cx="328376" cy="3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5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1CE4-7E41-F13E-6F7E-28DB324A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446BB-04D5-79D8-8FE4-E518BB1B493A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EB0F-5220-8062-E273-C763E6BB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529" y="2278062"/>
            <a:ext cx="10515600" cy="4351338"/>
          </a:xfrm>
        </p:spPr>
        <p:txBody>
          <a:bodyPr/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Kathleen Chappell and Andy Bergman from HMS-RC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 Carpentry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A9F63-FC29-30D7-E14B-5B7C3DF94B4D}"/>
              </a:ext>
            </a:extLst>
          </p:cNvPr>
          <p:cNvSpPr txBox="1"/>
          <p:nvPr/>
        </p:nvSpPr>
        <p:spPr>
          <a:xfrm>
            <a:off x="583871" y="5429071"/>
            <a:ext cx="11350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These materials have been developed by members of the teaching team at the </a:t>
            </a:r>
            <a:r>
              <a:rPr lang="en-US" i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Harvard Chan Bioinformatics Core (HBC)</a:t>
            </a: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. These are open access materials distributed under the terms of the </a:t>
            </a:r>
            <a:r>
              <a:rPr lang="en-US" i="1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 (CC BY 4.0)</a:t>
            </a: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, which permits unrestricted use, distribution, and reproduction in any medium, provided the original author and source are credited.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B0C4C-B178-2C91-583C-0F2A8223454B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Thanks!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1B7DA4-CBE1-7CA4-484D-41DC48129A69}"/>
              </a:ext>
            </a:extLst>
          </p:cNvPr>
          <p:cNvCxnSpPr/>
          <p:nvPr/>
        </p:nvCxnSpPr>
        <p:spPr>
          <a:xfrm>
            <a:off x="457200" y="5343892"/>
            <a:ext cx="115606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1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1CE4-7E41-F13E-6F7E-28DB324A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446BB-04D5-79D8-8FE4-E518BB1B493A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B0C4C-B178-2C91-583C-0F2A8223454B}"/>
              </a:ext>
            </a:extLst>
          </p:cNvPr>
          <p:cNvSpPr txBox="1">
            <a:spLocks/>
          </p:cNvSpPr>
          <p:nvPr/>
        </p:nvSpPr>
        <p:spPr>
          <a:xfrm>
            <a:off x="445324" y="126474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 Us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579146-8292-7801-9916-7B37E343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2073749"/>
            <a:ext cx="10515600" cy="5029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training team: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hbctraining@hsph.harvard.edu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consulting: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bioinformatics@hsph.harvard.edu</a:t>
            </a:r>
            <a:endParaRPr lang="en-US" u="sng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O2 (HMS-RC):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rchelp@hms.harvard.edu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9E90C-CD45-2D88-AB86-851C5472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8079.jpg" descr="IMG_8079.jpg">
            <a:extLst>
              <a:ext uri="{FF2B5EF4-FFF2-40B4-BE49-F238E27FC236}">
                <a16:creationId xmlns:a16="http://schemas.microsoft.com/office/drawing/2014/main" id="{4FDC23C8-7BC1-4340-EBB9-179C7483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0" t="2147" r="2234" b="7971"/>
          <a:stretch>
            <a:fillRect/>
          </a:stretch>
        </p:blipFill>
        <p:spPr>
          <a:xfrm>
            <a:off x="1887216" y="356295"/>
            <a:ext cx="1390099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7" name="zhu_zhuo.jpg" descr="zhu_zhuo.jpg">
            <a:extLst>
              <a:ext uri="{FF2B5EF4-FFF2-40B4-BE49-F238E27FC236}">
                <a16:creationId xmlns:a16="http://schemas.microsoft.com/office/drawing/2014/main" id="{436A258C-6A40-01AE-D733-4881C0D6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5" t="8760" r="15427" b="20151"/>
          <a:stretch>
            <a:fillRect/>
          </a:stretch>
        </p:blipFill>
        <p:spPr>
          <a:xfrm>
            <a:off x="7198021" y="4875486"/>
            <a:ext cx="1382357" cy="1505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james.png" descr="james.png">
            <a:extLst>
              <a:ext uri="{FF2B5EF4-FFF2-40B4-BE49-F238E27FC236}">
                <a16:creationId xmlns:a16="http://schemas.microsoft.com/office/drawing/2014/main" id="{EE5192FC-44CC-C44D-7C9D-FFF8F150F6D8}"/>
              </a:ext>
            </a:extLst>
          </p:cNvPr>
          <p:cNvPicPr>
            <a:picLocks/>
          </p:cNvPicPr>
          <p:nvPr/>
        </p:nvPicPr>
        <p:blipFill>
          <a:blip r:embed="rId4"/>
          <a:srcRect l="7161" r="7161" b="10296"/>
          <a:stretch>
            <a:fillRect/>
          </a:stretch>
        </p:blipFill>
        <p:spPr>
          <a:xfrm>
            <a:off x="5254545" y="4892464"/>
            <a:ext cx="1387335" cy="1497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maria.png" descr="maria.png">
            <a:extLst>
              <a:ext uri="{FF2B5EF4-FFF2-40B4-BE49-F238E27FC236}">
                <a16:creationId xmlns:a16="http://schemas.microsoft.com/office/drawing/2014/main" id="{CF7922B1-3319-B820-F2AA-5640C929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24" t="767" r="7224" b="6112"/>
          <a:stretch>
            <a:fillRect/>
          </a:stretch>
        </p:blipFill>
        <p:spPr>
          <a:xfrm>
            <a:off x="9110524" y="4892464"/>
            <a:ext cx="1386873" cy="150959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Noor Sohail">
            <a:extLst>
              <a:ext uri="{FF2B5EF4-FFF2-40B4-BE49-F238E27FC236}">
                <a16:creationId xmlns:a16="http://schemas.microsoft.com/office/drawing/2014/main" id="{D3425271-A2B7-95EB-281A-5C99D3473877}"/>
              </a:ext>
            </a:extLst>
          </p:cNvPr>
          <p:cNvSpPr txBox="1"/>
          <p:nvPr/>
        </p:nvSpPr>
        <p:spPr>
          <a:xfrm>
            <a:off x="7075602" y="4004811"/>
            <a:ext cx="1550972" cy="4375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270" tIns="13270" rIns="13270" bIns="13270" anchor="ctr"/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rPr sz="1266"/>
              <a:t>Noor Sohail</a:t>
            </a:r>
          </a:p>
        </p:txBody>
      </p:sp>
      <p:pic>
        <p:nvPicPr>
          <p:cNvPr id="13" name="image.png" descr="image.png">
            <a:extLst>
              <a:ext uri="{FF2B5EF4-FFF2-40B4-BE49-F238E27FC236}">
                <a16:creationId xmlns:a16="http://schemas.microsoft.com/office/drawing/2014/main" id="{91D49AE9-1C27-8A30-6635-153111D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68" t="1731" r="17151" b="33276"/>
          <a:stretch>
            <a:fillRect/>
          </a:stretch>
        </p:blipFill>
        <p:spPr>
          <a:xfrm>
            <a:off x="7174527" y="2622211"/>
            <a:ext cx="1390179" cy="1503846"/>
          </a:xfrm>
          <a:prstGeom prst="rect">
            <a:avLst/>
          </a:prstGeom>
          <a:ln w="3175">
            <a:miter lim="400000"/>
          </a:ln>
        </p:spPr>
      </p:pic>
      <p:pic>
        <p:nvPicPr>
          <p:cNvPr id="15" name="Emma-Berdan.jpg" descr="Emma-Berdan.jpg">
            <a:extLst>
              <a:ext uri="{FF2B5EF4-FFF2-40B4-BE49-F238E27FC236}">
                <a16:creationId xmlns:a16="http://schemas.microsoft.com/office/drawing/2014/main" id="{F47A5BB6-9BD5-F243-0406-8B30D4032B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12" t="2323" r="4100" b="1631"/>
          <a:stretch>
            <a:fillRect/>
          </a:stretch>
        </p:blipFill>
        <p:spPr>
          <a:xfrm>
            <a:off x="3288349" y="4877353"/>
            <a:ext cx="1386879" cy="150363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16" name="Heather Wick">
            <a:extLst>
              <a:ext uri="{FF2B5EF4-FFF2-40B4-BE49-F238E27FC236}">
                <a16:creationId xmlns:a16="http://schemas.microsoft.com/office/drawing/2014/main" id="{8E2111E5-A1A3-3342-7499-7EC9FF9EB350}"/>
              </a:ext>
            </a:extLst>
          </p:cNvPr>
          <p:cNvSpPr txBox="1"/>
          <p:nvPr/>
        </p:nvSpPr>
        <p:spPr>
          <a:xfrm>
            <a:off x="3504712" y="3998147"/>
            <a:ext cx="1611688" cy="4450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66"/>
              <a:t>Heather Wick</a:t>
            </a:r>
          </a:p>
        </p:txBody>
      </p:sp>
      <p:pic>
        <p:nvPicPr>
          <p:cNvPr id="17" name="Unknown.jpeg" descr="Unknown.jpeg">
            <a:extLst>
              <a:ext uri="{FF2B5EF4-FFF2-40B4-BE49-F238E27FC236}">
                <a16:creationId xmlns:a16="http://schemas.microsoft.com/office/drawing/2014/main" id="{CB136145-DE32-98B5-A02F-EAF4282FC0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709" r="15627"/>
          <a:stretch>
            <a:fillRect/>
          </a:stretch>
        </p:blipFill>
        <p:spPr>
          <a:xfrm>
            <a:off x="3328098" y="2622211"/>
            <a:ext cx="1394773" cy="150550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8" name="Will_headshot (1).jpg" descr="Will_headshot (1).jpg">
            <a:extLst>
              <a:ext uri="{FF2B5EF4-FFF2-40B4-BE49-F238E27FC236}">
                <a16:creationId xmlns:a16="http://schemas.microsoft.com/office/drawing/2014/main" id="{98FDC367-1A0B-FCE3-F494-7F142BE5E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443" t="4410" r="10134" b="27714"/>
          <a:stretch>
            <a:fillRect/>
          </a:stretch>
        </p:blipFill>
        <p:spPr>
          <a:xfrm>
            <a:off x="5255518" y="2634086"/>
            <a:ext cx="1386362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1" name="meeta_headshot_update_0.jpeg" descr="meeta_headshot_update_0.jpeg">
            <a:extLst>
              <a:ext uri="{FF2B5EF4-FFF2-40B4-BE49-F238E27FC236}">
                <a16:creationId xmlns:a16="http://schemas.microsoft.com/office/drawing/2014/main" id="{11B1D3F4-13D1-3EA2-BB5A-329FB9475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887" y="356295"/>
            <a:ext cx="1239824" cy="1515341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pasted-movie.png" descr="pasted-movie.png">
            <a:extLst>
              <a:ext uri="{FF2B5EF4-FFF2-40B4-BE49-F238E27FC236}">
                <a16:creationId xmlns:a16="http://schemas.microsoft.com/office/drawing/2014/main" id="{DD32CC6D-085C-D393-67E8-AFE9702D972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949" r="5353"/>
          <a:stretch>
            <a:fillRect/>
          </a:stretch>
        </p:blipFill>
        <p:spPr>
          <a:xfrm>
            <a:off x="8292004" y="356295"/>
            <a:ext cx="1290462" cy="1505840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4" name="IMG_7896 copy.jpg" descr="IMG_7896 copy.jpg">
            <a:extLst>
              <a:ext uri="{FF2B5EF4-FFF2-40B4-BE49-F238E27FC236}">
                <a16:creationId xmlns:a16="http://schemas.microsoft.com/office/drawing/2014/main" id="{6DEC006D-6488-EAA6-B9FD-8D2D45BAD7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684" y="2622211"/>
            <a:ext cx="1343621" cy="15944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" name="headshot_white.png" descr="headshot_white.png">
            <a:extLst>
              <a:ext uri="{FF2B5EF4-FFF2-40B4-BE49-F238E27FC236}">
                <a16:creationId xmlns:a16="http://schemas.microsoft.com/office/drawing/2014/main" id="{D605A627-BD36-E4E3-1234-B723F188F7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7933" y="356295"/>
            <a:ext cx="1239824" cy="1505500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8FB10-4FE2-EFE4-DB5D-B3161E108775}"/>
              </a:ext>
            </a:extLst>
          </p:cNvPr>
          <p:cNvSpPr txBox="1"/>
          <p:nvPr/>
        </p:nvSpPr>
        <p:spPr>
          <a:xfrm>
            <a:off x="1842304" y="1862883"/>
            <a:ext cx="14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Shannan Ho Sui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36E137-E153-839E-BB2B-9F1B44FE9361}"/>
              </a:ext>
            </a:extLst>
          </p:cNvPr>
          <p:cNvSpPr txBox="1"/>
          <p:nvPr/>
        </p:nvSpPr>
        <p:spPr>
          <a:xfrm>
            <a:off x="3859880" y="1887272"/>
            <a:ext cx="191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Mistry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Director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A4455-E3B1-0BA1-1F8D-EF1B345F3BC1}"/>
              </a:ext>
            </a:extLst>
          </p:cNvPr>
          <p:cNvSpPr txBox="1"/>
          <p:nvPr/>
        </p:nvSpPr>
        <p:spPr>
          <a:xfrm>
            <a:off x="5621196" y="1858907"/>
            <a:ext cx="255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Pantano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 of Bioinformatics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17469-C10B-BACE-4AA1-4554A8943A36}"/>
              </a:ext>
            </a:extLst>
          </p:cNvPr>
          <p:cNvSpPr txBox="1"/>
          <p:nvPr/>
        </p:nvSpPr>
        <p:spPr>
          <a:xfrm>
            <a:off x="7889200" y="1853388"/>
            <a:ext cx="209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Quackenbush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Faculty Advisor</a:t>
            </a:r>
          </a:p>
        </p:txBody>
      </p:sp>
      <p:pic>
        <p:nvPicPr>
          <p:cNvPr id="33" name="headshot.jpg" descr="headshot.jpg">
            <a:extLst>
              <a:ext uri="{FF2B5EF4-FFF2-40B4-BE49-F238E27FC236}">
                <a16:creationId xmlns:a16="http://schemas.microsoft.com/office/drawing/2014/main" id="{D3CCCE7C-7D2A-287A-25C7-23B6486E7A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5021" b="5021"/>
          <a:stretch>
            <a:fillRect/>
          </a:stretch>
        </p:blipFill>
        <p:spPr>
          <a:xfrm>
            <a:off x="9097352" y="2632054"/>
            <a:ext cx="1413218" cy="1503846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F96308-D292-F660-58ED-E280125F0C5A}"/>
              </a:ext>
            </a:extLst>
          </p:cNvPr>
          <p:cNvSpPr txBox="1"/>
          <p:nvPr/>
        </p:nvSpPr>
        <p:spPr>
          <a:xfrm>
            <a:off x="3288349" y="643310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Emma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Berdan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7CD37-366B-73D4-BA4F-57B526B9DB4F}"/>
              </a:ext>
            </a:extLst>
          </p:cNvPr>
          <p:cNvSpPr txBox="1"/>
          <p:nvPr/>
        </p:nvSpPr>
        <p:spPr>
          <a:xfrm>
            <a:off x="3202963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Heather Wick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57309-ACD8-D518-33E5-22E22B946D5B}"/>
              </a:ext>
            </a:extLst>
          </p:cNvPr>
          <p:cNvSpPr txBox="1"/>
          <p:nvPr/>
        </p:nvSpPr>
        <p:spPr>
          <a:xfrm>
            <a:off x="4926225" y="4164228"/>
            <a:ext cx="186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Gammerdinger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6B21CD-4AD9-D461-BADA-0B26F839DA3B}"/>
              </a:ext>
            </a:extLst>
          </p:cNvPr>
          <p:cNvSpPr txBox="1"/>
          <p:nvPr/>
        </p:nvSpPr>
        <p:spPr>
          <a:xfrm>
            <a:off x="7129655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Sohail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A0114-6BB9-9AA2-80B0-D7C802141C28}"/>
              </a:ext>
            </a:extLst>
          </p:cNvPr>
          <p:cNvSpPr txBox="1"/>
          <p:nvPr/>
        </p:nvSpPr>
        <p:spPr>
          <a:xfrm>
            <a:off x="9093536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 Bartlett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14A291-B50B-3458-8005-92C67862AFB4}"/>
              </a:ext>
            </a:extLst>
          </p:cNvPr>
          <p:cNvSpPr txBox="1"/>
          <p:nvPr/>
        </p:nvSpPr>
        <p:spPr>
          <a:xfrm>
            <a:off x="1379338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Bhattarai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8434F4-C278-F7D0-5DD9-88B8FFB383BD}"/>
              </a:ext>
            </a:extLst>
          </p:cNvPr>
          <p:cNvSpPr txBox="1"/>
          <p:nvPr/>
        </p:nvSpPr>
        <p:spPr>
          <a:xfrm>
            <a:off x="7014077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0BC5AE-C159-4AAF-661F-7D7F851244D9}"/>
              </a:ext>
            </a:extLst>
          </p:cNvPr>
          <p:cNvSpPr txBox="1"/>
          <p:nvPr/>
        </p:nvSpPr>
        <p:spPr>
          <a:xfrm>
            <a:off x="5061205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 Billingsley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3BFF4B-C94D-785E-F81B-CDE835511762}"/>
              </a:ext>
            </a:extLst>
          </p:cNvPr>
          <p:cNvSpPr txBox="1"/>
          <p:nvPr/>
        </p:nvSpPr>
        <p:spPr>
          <a:xfrm>
            <a:off x="8966949" y="6423133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Simoneau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AF455-A055-3079-0ADF-61F2808DF7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8038" y="4887200"/>
            <a:ext cx="1287863" cy="1514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74C28-F506-92DE-FE93-224C050F9D3B}"/>
              </a:ext>
            </a:extLst>
          </p:cNvPr>
          <p:cNvSpPr txBox="1"/>
          <p:nvPr/>
        </p:nvSpPr>
        <p:spPr>
          <a:xfrm>
            <a:off x="1379338" y="646104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Elizabeth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9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8079.jpg" descr="IMG_8079.jpg">
            <a:extLst>
              <a:ext uri="{FF2B5EF4-FFF2-40B4-BE49-F238E27FC236}">
                <a16:creationId xmlns:a16="http://schemas.microsoft.com/office/drawing/2014/main" id="{4FDC23C8-7BC1-4340-EBB9-179C7483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050" t="2147" r="2234" b="7971"/>
          <a:stretch>
            <a:fillRect/>
          </a:stretch>
        </p:blipFill>
        <p:spPr>
          <a:xfrm>
            <a:off x="1887216" y="356295"/>
            <a:ext cx="1390099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7" name="zhu_zhuo.jpg" descr="zhu_zhuo.jpg">
            <a:extLst>
              <a:ext uri="{FF2B5EF4-FFF2-40B4-BE49-F238E27FC236}">
                <a16:creationId xmlns:a16="http://schemas.microsoft.com/office/drawing/2014/main" id="{436A258C-6A40-01AE-D733-4881C0D6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20005" t="8760" r="15427" b="20151"/>
          <a:stretch>
            <a:fillRect/>
          </a:stretch>
        </p:blipFill>
        <p:spPr>
          <a:xfrm>
            <a:off x="7198021" y="4875486"/>
            <a:ext cx="1382357" cy="1505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james.png" descr="james.png">
            <a:extLst>
              <a:ext uri="{FF2B5EF4-FFF2-40B4-BE49-F238E27FC236}">
                <a16:creationId xmlns:a16="http://schemas.microsoft.com/office/drawing/2014/main" id="{EE5192FC-44CC-C44D-7C9D-FFF8F150F6D8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</a:blip>
          <a:srcRect l="7161" r="7161" b="10296"/>
          <a:stretch>
            <a:fillRect/>
          </a:stretch>
        </p:blipFill>
        <p:spPr>
          <a:xfrm>
            <a:off x="5254545" y="4892464"/>
            <a:ext cx="1387335" cy="1497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maria.png" descr="maria.png">
            <a:extLst>
              <a:ext uri="{FF2B5EF4-FFF2-40B4-BE49-F238E27FC236}">
                <a16:creationId xmlns:a16="http://schemas.microsoft.com/office/drawing/2014/main" id="{CF7922B1-3319-B820-F2AA-5640C92934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l="7224" t="767" r="7224" b="6112"/>
          <a:stretch>
            <a:fillRect/>
          </a:stretch>
        </p:blipFill>
        <p:spPr>
          <a:xfrm>
            <a:off x="9110524" y="4892464"/>
            <a:ext cx="1386873" cy="150959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Noor Sohail">
            <a:extLst>
              <a:ext uri="{FF2B5EF4-FFF2-40B4-BE49-F238E27FC236}">
                <a16:creationId xmlns:a16="http://schemas.microsoft.com/office/drawing/2014/main" id="{D3425271-A2B7-95EB-281A-5C99D3473877}"/>
              </a:ext>
            </a:extLst>
          </p:cNvPr>
          <p:cNvSpPr txBox="1"/>
          <p:nvPr/>
        </p:nvSpPr>
        <p:spPr>
          <a:xfrm>
            <a:off x="7075602" y="4004811"/>
            <a:ext cx="1550972" cy="4375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270" tIns="13270" rIns="13270" bIns="13270" anchor="ctr"/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rPr sz="1266"/>
              <a:t>Noor Sohail</a:t>
            </a:r>
          </a:p>
        </p:txBody>
      </p:sp>
      <p:pic>
        <p:nvPicPr>
          <p:cNvPr id="13" name="image.png" descr="image.png">
            <a:extLst>
              <a:ext uri="{FF2B5EF4-FFF2-40B4-BE49-F238E27FC236}">
                <a16:creationId xmlns:a16="http://schemas.microsoft.com/office/drawing/2014/main" id="{91D49AE9-1C27-8A30-6635-153111D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68" t="1731" r="17151" b="33276"/>
          <a:stretch>
            <a:fillRect/>
          </a:stretch>
        </p:blipFill>
        <p:spPr>
          <a:xfrm>
            <a:off x="7174527" y="2622211"/>
            <a:ext cx="1390179" cy="1503846"/>
          </a:xfrm>
          <a:prstGeom prst="rect">
            <a:avLst/>
          </a:prstGeom>
          <a:ln w="3175">
            <a:miter lim="400000"/>
          </a:ln>
        </p:spPr>
      </p:pic>
      <p:pic>
        <p:nvPicPr>
          <p:cNvPr id="15" name="Emma-Berdan.jpg" descr="Emma-Berdan.jpg">
            <a:extLst>
              <a:ext uri="{FF2B5EF4-FFF2-40B4-BE49-F238E27FC236}">
                <a16:creationId xmlns:a16="http://schemas.microsoft.com/office/drawing/2014/main" id="{F47A5BB6-9BD5-F243-0406-8B30D4032B3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rcRect l="7312" t="2323" r="4100" b="1631"/>
          <a:stretch>
            <a:fillRect/>
          </a:stretch>
        </p:blipFill>
        <p:spPr>
          <a:xfrm>
            <a:off x="3288349" y="4877353"/>
            <a:ext cx="1386879" cy="150363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16" name="Heather Wick">
            <a:extLst>
              <a:ext uri="{FF2B5EF4-FFF2-40B4-BE49-F238E27FC236}">
                <a16:creationId xmlns:a16="http://schemas.microsoft.com/office/drawing/2014/main" id="{8E2111E5-A1A3-3342-7499-7EC9FF9EB350}"/>
              </a:ext>
            </a:extLst>
          </p:cNvPr>
          <p:cNvSpPr txBox="1"/>
          <p:nvPr/>
        </p:nvSpPr>
        <p:spPr>
          <a:xfrm>
            <a:off x="3504712" y="3998147"/>
            <a:ext cx="1611688" cy="4450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66"/>
              <a:t>Heather Wick</a:t>
            </a:r>
          </a:p>
        </p:txBody>
      </p:sp>
      <p:pic>
        <p:nvPicPr>
          <p:cNvPr id="17" name="Unknown.jpeg" descr="Unknown.jpeg">
            <a:extLst>
              <a:ext uri="{FF2B5EF4-FFF2-40B4-BE49-F238E27FC236}">
                <a16:creationId xmlns:a16="http://schemas.microsoft.com/office/drawing/2014/main" id="{CB136145-DE32-98B5-A02F-EAF4282FC0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709" r="15627"/>
          <a:stretch>
            <a:fillRect/>
          </a:stretch>
        </p:blipFill>
        <p:spPr>
          <a:xfrm>
            <a:off x="3328098" y="2622211"/>
            <a:ext cx="1394773" cy="150550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8" name="Will_headshot (1).jpg" descr="Will_headshot (1).jpg">
            <a:extLst>
              <a:ext uri="{FF2B5EF4-FFF2-40B4-BE49-F238E27FC236}">
                <a16:creationId xmlns:a16="http://schemas.microsoft.com/office/drawing/2014/main" id="{98FDC367-1A0B-FCE3-F494-7F142BE5E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443" t="4410" r="10134" b="27714"/>
          <a:stretch>
            <a:fillRect/>
          </a:stretch>
        </p:blipFill>
        <p:spPr>
          <a:xfrm>
            <a:off x="5255518" y="2634086"/>
            <a:ext cx="1386362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1" name="meeta_headshot_update_0.jpeg" descr="meeta_headshot_update_0.jpeg">
            <a:extLst>
              <a:ext uri="{FF2B5EF4-FFF2-40B4-BE49-F238E27FC236}">
                <a16:creationId xmlns:a16="http://schemas.microsoft.com/office/drawing/2014/main" id="{11B1D3F4-13D1-3EA2-BB5A-329FB9475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887" y="356295"/>
            <a:ext cx="1239824" cy="1515341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pasted-movie.png" descr="pasted-movie.png">
            <a:extLst>
              <a:ext uri="{FF2B5EF4-FFF2-40B4-BE49-F238E27FC236}">
                <a16:creationId xmlns:a16="http://schemas.microsoft.com/office/drawing/2014/main" id="{DD32CC6D-085C-D393-67E8-AFE9702D972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rcRect l="8949" r="5353"/>
          <a:stretch>
            <a:fillRect/>
          </a:stretch>
        </p:blipFill>
        <p:spPr>
          <a:xfrm>
            <a:off x="8292004" y="356295"/>
            <a:ext cx="1290462" cy="1505840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4" name="IMG_7896 copy.jpg" descr="IMG_7896 copy.jpg">
            <a:extLst>
              <a:ext uri="{FF2B5EF4-FFF2-40B4-BE49-F238E27FC236}">
                <a16:creationId xmlns:a16="http://schemas.microsoft.com/office/drawing/2014/main" id="{6DEC006D-6488-EAA6-B9FD-8D2D45BAD7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684" y="2622211"/>
            <a:ext cx="1343621" cy="15944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" name="headshot_white.png" descr="headshot_white.png">
            <a:extLst>
              <a:ext uri="{FF2B5EF4-FFF2-40B4-BE49-F238E27FC236}">
                <a16:creationId xmlns:a16="http://schemas.microsoft.com/office/drawing/2014/main" id="{D605A627-BD36-E4E3-1234-B723F188F75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6277933" y="356295"/>
            <a:ext cx="1239824" cy="1505500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8FB10-4FE2-EFE4-DB5D-B3161E108775}"/>
              </a:ext>
            </a:extLst>
          </p:cNvPr>
          <p:cNvSpPr txBox="1"/>
          <p:nvPr/>
        </p:nvSpPr>
        <p:spPr>
          <a:xfrm>
            <a:off x="1842304" y="1862883"/>
            <a:ext cx="14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Shannan Ho Sui</a:t>
            </a:r>
          </a:p>
          <a:p>
            <a:pPr algn="ctr"/>
            <a:r>
              <a:rPr lang="en-US" sz="1400" i="1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36E137-E153-839E-BB2B-9F1B44FE9361}"/>
              </a:ext>
            </a:extLst>
          </p:cNvPr>
          <p:cNvSpPr txBox="1"/>
          <p:nvPr/>
        </p:nvSpPr>
        <p:spPr>
          <a:xfrm>
            <a:off x="3859880" y="1887272"/>
            <a:ext cx="191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Mistry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Director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A4455-E3B1-0BA1-1F8D-EF1B345F3BC1}"/>
              </a:ext>
            </a:extLst>
          </p:cNvPr>
          <p:cNvSpPr txBox="1"/>
          <p:nvPr/>
        </p:nvSpPr>
        <p:spPr>
          <a:xfrm>
            <a:off x="5621196" y="1858907"/>
            <a:ext cx="255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Lorena </a:t>
            </a:r>
            <a:r>
              <a:rPr lang="en-US" sz="1400" dirty="0" err="1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Pantano</a:t>
            </a:r>
            <a:endParaRPr lang="en-US" sz="1400" dirty="0">
              <a:solidFill>
                <a:schemeClr val="tx1">
                  <a:alpha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400" i="1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 of Bioinformatics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17469-C10B-BACE-4AA1-4554A8943A36}"/>
              </a:ext>
            </a:extLst>
          </p:cNvPr>
          <p:cNvSpPr txBox="1"/>
          <p:nvPr/>
        </p:nvSpPr>
        <p:spPr>
          <a:xfrm>
            <a:off x="7889200" y="1853388"/>
            <a:ext cx="209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Quackenbush</a:t>
            </a:r>
          </a:p>
          <a:p>
            <a:pPr algn="ctr"/>
            <a:r>
              <a:rPr lang="en-US" sz="1400" i="1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Faculty Advisor</a:t>
            </a:r>
          </a:p>
        </p:txBody>
      </p:sp>
      <p:pic>
        <p:nvPicPr>
          <p:cNvPr id="33" name="headshot.jpg" descr="headshot.jpg">
            <a:extLst>
              <a:ext uri="{FF2B5EF4-FFF2-40B4-BE49-F238E27FC236}">
                <a16:creationId xmlns:a16="http://schemas.microsoft.com/office/drawing/2014/main" id="{D3CCCE7C-7D2A-287A-25C7-23B6486E7A2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rcRect t="5021" b="5021"/>
          <a:stretch>
            <a:fillRect/>
          </a:stretch>
        </p:blipFill>
        <p:spPr>
          <a:xfrm>
            <a:off x="9097352" y="2632054"/>
            <a:ext cx="1413218" cy="1503846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F96308-D292-F660-58ED-E280125F0C5A}"/>
              </a:ext>
            </a:extLst>
          </p:cNvPr>
          <p:cNvSpPr txBox="1"/>
          <p:nvPr/>
        </p:nvSpPr>
        <p:spPr>
          <a:xfrm>
            <a:off x="3288349" y="643310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Emma </a:t>
            </a:r>
            <a:r>
              <a:rPr lang="en-US" sz="1400" dirty="0" err="1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Berdan</a:t>
            </a:r>
            <a:endParaRPr lang="en-US" sz="1400" dirty="0">
              <a:solidFill>
                <a:schemeClr val="tx1">
                  <a:alpha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7CD37-366B-73D4-BA4F-57B526B9DB4F}"/>
              </a:ext>
            </a:extLst>
          </p:cNvPr>
          <p:cNvSpPr txBox="1"/>
          <p:nvPr/>
        </p:nvSpPr>
        <p:spPr>
          <a:xfrm>
            <a:off x="3202963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Heather Wick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57309-ACD8-D518-33E5-22E22B946D5B}"/>
              </a:ext>
            </a:extLst>
          </p:cNvPr>
          <p:cNvSpPr txBox="1"/>
          <p:nvPr/>
        </p:nvSpPr>
        <p:spPr>
          <a:xfrm>
            <a:off x="4926225" y="4164228"/>
            <a:ext cx="186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Gammerdinger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6B21CD-4AD9-D461-BADA-0B26F839DA3B}"/>
              </a:ext>
            </a:extLst>
          </p:cNvPr>
          <p:cNvSpPr txBox="1"/>
          <p:nvPr/>
        </p:nvSpPr>
        <p:spPr>
          <a:xfrm>
            <a:off x="7129655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Sohail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A0114-6BB9-9AA2-80B0-D7C802141C28}"/>
              </a:ext>
            </a:extLst>
          </p:cNvPr>
          <p:cNvSpPr txBox="1"/>
          <p:nvPr/>
        </p:nvSpPr>
        <p:spPr>
          <a:xfrm>
            <a:off x="9093536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 Bartlett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14A291-B50B-3458-8005-92C67862AFB4}"/>
              </a:ext>
            </a:extLst>
          </p:cNvPr>
          <p:cNvSpPr txBox="1"/>
          <p:nvPr/>
        </p:nvSpPr>
        <p:spPr>
          <a:xfrm>
            <a:off x="1379338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Bhattarai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8434F4-C278-F7D0-5DD9-88B8FFB383BD}"/>
              </a:ext>
            </a:extLst>
          </p:cNvPr>
          <p:cNvSpPr txBox="1"/>
          <p:nvPr/>
        </p:nvSpPr>
        <p:spPr>
          <a:xfrm>
            <a:off x="7014077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 </a:t>
            </a:r>
            <a:r>
              <a:rPr lang="en-US" sz="1400" dirty="0" err="1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Zhuo</a:t>
            </a:r>
            <a:endParaRPr lang="en-US" sz="1400" dirty="0">
              <a:solidFill>
                <a:schemeClr val="tx1">
                  <a:alpha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0BC5AE-C159-4AAF-661F-7D7F851244D9}"/>
              </a:ext>
            </a:extLst>
          </p:cNvPr>
          <p:cNvSpPr txBox="1"/>
          <p:nvPr/>
        </p:nvSpPr>
        <p:spPr>
          <a:xfrm>
            <a:off x="5061205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 Billingsley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3BFF4B-C94D-785E-F81B-CDE835511762}"/>
              </a:ext>
            </a:extLst>
          </p:cNvPr>
          <p:cNvSpPr txBox="1"/>
          <p:nvPr/>
        </p:nvSpPr>
        <p:spPr>
          <a:xfrm>
            <a:off x="8966949" y="6423133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Maria </a:t>
            </a:r>
            <a:r>
              <a:rPr lang="en-US" sz="1400" dirty="0" err="1">
                <a:solidFill>
                  <a:schemeClr val="tx1">
                    <a:alpha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Simoneau</a:t>
            </a:r>
            <a:endParaRPr lang="en-US" sz="1400" dirty="0">
              <a:solidFill>
                <a:schemeClr val="tx1">
                  <a:alpha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AF455-A055-3079-0ADF-61F2808DF70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98038" y="4887200"/>
            <a:ext cx="1287863" cy="1514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74C28-F506-92DE-FE93-224C050F9D3B}"/>
              </a:ext>
            </a:extLst>
          </p:cNvPr>
          <p:cNvSpPr txBox="1"/>
          <p:nvPr/>
        </p:nvSpPr>
        <p:spPr>
          <a:xfrm>
            <a:off x="1379338" y="646104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Elizabeth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8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FD99-04B6-99F0-6859-0828E562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B03F-032E-DEB9-08F4-E8A7C42E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9070"/>
            <a:ext cx="9438468" cy="1325563"/>
          </a:xfrm>
          <a:noFill/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Consulting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5B1CC-11BC-7D0D-3F38-C410044B803B}"/>
              </a:ext>
            </a:extLst>
          </p:cNvPr>
          <p:cNvSpPr txBox="1"/>
          <p:nvPr/>
        </p:nvSpPr>
        <p:spPr>
          <a:xfrm>
            <a:off x="1490133" y="6457890"/>
            <a:ext cx="9211734" cy="400110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https://bioinformatics.sph.harvard.edu/services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8B4C7FC-043B-FC91-636D-EC4F2D43C5C5}"/>
              </a:ext>
            </a:extLst>
          </p:cNvPr>
          <p:cNvSpPr txBox="1">
            <a:spLocks/>
          </p:cNvSpPr>
          <p:nvPr/>
        </p:nvSpPr>
        <p:spPr>
          <a:xfrm>
            <a:off x="457200" y="1409061"/>
            <a:ext cx="9007433" cy="5029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Transcriptomics: Bulk, single cell, small RNA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Epigenomics: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ChIP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-seq, CUT&amp;RUN, ATAC-seq, DNA methylation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Variant discovery: WGS, resequencing,                               exome-seq and CNV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Multiomics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integration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Spatial biology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Experimental design and grant support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03292-DEEF-A72B-D34F-C1006754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41" y="2658424"/>
            <a:ext cx="5762359" cy="33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4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FD99-04B6-99F0-6859-0828E562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B03F-032E-DEB9-08F4-E8A7C42E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9070"/>
            <a:ext cx="9438468" cy="1325563"/>
          </a:xfrm>
          <a:noFill/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Consulting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6A30D-D375-778A-DD31-F510D40A9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22" y="1413163"/>
            <a:ext cx="9007433" cy="502918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Transcriptomics: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ulk, single cell, small RNA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Epigenomics: </a:t>
            </a:r>
            <a:r>
              <a:rPr lang="en-US" sz="2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ChIP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-seq, CUT&amp;RUN, ATAC-seq, DNA methylation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Variant discovery: WGS, resequencing, exome-seq and CNV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24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Multiomics</a:t>
            </a: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integration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Spatial biology</a:t>
            </a: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Experimental design and grant support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62CB5B3-E65A-9564-E5E9-14ADA21074DB}"/>
              </a:ext>
            </a:extLst>
          </p:cNvPr>
          <p:cNvSpPr/>
          <p:nvPr/>
        </p:nvSpPr>
        <p:spPr>
          <a:xfrm>
            <a:off x="9156701" y="0"/>
            <a:ext cx="2952172" cy="6858000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30963" tIns="30963" rIns="30963" bIns="30963" anchor="ctr"/>
          <a:lstStyle/>
          <a:p>
            <a: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pic>
        <p:nvPicPr>
          <p:cNvPr id="5" name="droppedImage.png" descr="droppedImage.png">
            <a:extLst>
              <a:ext uri="{FF2B5EF4-FFF2-40B4-BE49-F238E27FC236}">
                <a16:creationId xmlns:a16="http://schemas.microsoft.com/office/drawing/2014/main" id="{480A080B-416F-1877-C5B6-363CA9E5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3" b="1333"/>
          <a:stretch>
            <a:fillRect/>
          </a:stretch>
        </p:blipFill>
        <p:spPr>
          <a:xfrm>
            <a:off x="9638621" y="3699377"/>
            <a:ext cx="1946186" cy="1439645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B06CEFB-8116-D1C5-8232-941195AE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1" y="5185377"/>
            <a:ext cx="2889073" cy="1672622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DD05F10B-2ADC-A419-806F-156E00BFF8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200"/>
          </a:blip>
          <a:stretch>
            <a:fillRect/>
          </a:stretch>
        </p:blipFill>
        <p:spPr>
          <a:xfrm>
            <a:off x="9572808" y="1545876"/>
            <a:ext cx="1955757" cy="1268600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0C1D5AC8-F45E-1406-B382-0FD2E87E5D72}"/>
              </a:ext>
            </a:extLst>
          </p:cNvPr>
          <p:cNvSpPr/>
          <p:nvPr/>
        </p:nvSpPr>
        <p:spPr>
          <a:xfrm>
            <a:off x="9293323" y="3428999"/>
            <a:ext cx="262948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9027DF3F-37B8-04BB-C26C-1E9FDAC98905}"/>
              </a:ext>
            </a:extLst>
          </p:cNvPr>
          <p:cNvSpPr/>
          <p:nvPr/>
        </p:nvSpPr>
        <p:spPr>
          <a:xfrm>
            <a:off x="9293323" y="5409399"/>
            <a:ext cx="262948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1" name="harvard_cfar_logo_rgb.jpg" descr="harvard_cfar_logo_rgb.jpg">
            <a:extLst>
              <a:ext uri="{FF2B5EF4-FFF2-40B4-BE49-F238E27FC236}">
                <a16:creationId xmlns:a16="http://schemas.microsoft.com/office/drawing/2014/main" id="{235EEEC9-67EB-E096-A9DC-5892C9EC3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001" y="329674"/>
            <a:ext cx="1955801" cy="918524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Line">
            <a:extLst>
              <a:ext uri="{FF2B5EF4-FFF2-40B4-BE49-F238E27FC236}">
                <a16:creationId xmlns:a16="http://schemas.microsoft.com/office/drawing/2014/main" id="{5FFEBD37-0043-3552-40C8-4DAFA9688A3C}"/>
              </a:ext>
            </a:extLst>
          </p:cNvPr>
          <p:cNvSpPr/>
          <p:nvPr/>
        </p:nvSpPr>
        <p:spPr>
          <a:xfrm>
            <a:off x="9293323" y="1340359"/>
            <a:ext cx="262948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" name="NIEHS">
            <a:extLst>
              <a:ext uri="{FF2B5EF4-FFF2-40B4-BE49-F238E27FC236}">
                <a16:creationId xmlns:a16="http://schemas.microsoft.com/office/drawing/2014/main" id="{F010C215-185D-AA48-CBA0-CC53D7427826}"/>
              </a:ext>
            </a:extLst>
          </p:cNvPr>
          <p:cNvSpPr txBox="1"/>
          <p:nvPr/>
        </p:nvSpPr>
        <p:spPr>
          <a:xfrm>
            <a:off x="10114807" y="2913915"/>
            <a:ext cx="871757" cy="396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963" tIns="30963" rIns="30963" bIns="30963" anchor="ctr">
            <a:spAutoFit/>
          </a:bodyPr>
          <a:lstStyle>
            <a:lvl1pPr>
              <a:defRPr sz="2200"/>
            </a:lvl1pPr>
          </a:lstStyle>
          <a:p>
            <a:r>
              <a:rPr dirty="0"/>
              <a:t>NIEHS</a:t>
            </a:r>
          </a:p>
        </p:txBody>
      </p:sp>
    </p:spTree>
    <p:extLst>
      <p:ext uri="{BB962C8B-B14F-4D97-AF65-F5344CB8AC3E}">
        <p14:creationId xmlns:p14="http://schemas.microsoft.com/office/powerpoint/2010/main" val="5198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FD99-04B6-99F0-6859-0828E562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B03F-032E-DEB9-08F4-E8A7C42E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9070"/>
            <a:ext cx="9438468" cy="1325563"/>
          </a:xfrm>
          <a:noFill/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48AC7-ABEB-1559-6854-1045C6B9DC10}"/>
              </a:ext>
            </a:extLst>
          </p:cNvPr>
          <p:cNvSpPr txBox="1"/>
          <p:nvPr/>
        </p:nvSpPr>
        <p:spPr>
          <a:xfrm>
            <a:off x="1490133" y="6457890"/>
            <a:ext cx="9211734" cy="400110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https://bioinformatics.sph.harvard.edu/training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593A-B4B9-6D3E-C911-129FCC52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22" y="1413163"/>
            <a:ext cx="9007433" cy="502918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Hands-on workshops design to reflect best practices, reproducibility and an emphasis on experimental design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 Data Skills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Advanced Topics: Analysis of high-throughput sequencing data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Chromatin Biology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Bulk RNA-seq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Differential Gene Expression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scRNA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Calling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Topics in Bioinformatics</a:t>
            </a:r>
            <a:endParaRPr lang="en-US" sz="20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1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FD99-04B6-99F0-6859-0828E562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B03F-032E-DEB9-08F4-E8A7C42E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9070"/>
            <a:ext cx="9438468" cy="1325563"/>
          </a:xfrm>
          <a:noFill/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48AC7-ABEB-1559-6854-1045C6B9DC10}"/>
              </a:ext>
            </a:extLst>
          </p:cNvPr>
          <p:cNvSpPr txBox="1"/>
          <p:nvPr/>
        </p:nvSpPr>
        <p:spPr>
          <a:xfrm>
            <a:off x="1490133" y="6457890"/>
            <a:ext cx="9211734" cy="400110"/>
          </a:xfrm>
          <a:prstGeom prst="rect">
            <a:avLst/>
          </a:prstGeom>
          <a:solidFill>
            <a:srgbClr val="EEB2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https://bioinformatics.sph.harvard.edu/training</a:t>
            </a:r>
            <a:endParaRPr lang="en-US" sz="2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593A-B4B9-6D3E-C911-129FCC52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22" y="1413163"/>
            <a:ext cx="9007433" cy="502918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Hands-on workshops design to reflect best practices, reproducibility and an emphasis on experimental design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 Data Skills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Advanced Topics: Analysis of high-throughput sequencing data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Chromatin Biology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Bulk RNA-seq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Differential Gene Expression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scRNA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-seq</a:t>
            </a:r>
          </a:p>
          <a:p>
            <a:pPr lvl="2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Variant Calling</a:t>
            </a:r>
          </a:p>
          <a:p>
            <a:pPr lvl="1"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Topics in Bioinformatics</a:t>
            </a:r>
            <a:endParaRPr lang="en-US" sz="2000" dirty="0">
              <a:solidFill>
                <a:schemeClr val="bg1">
                  <a:lumMod val="75000"/>
                </a:schemeClr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A36AA-126F-1F5D-A6FF-8FC376DC1A07}"/>
              </a:ext>
            </a:extLst>
          </p:cNvPr>
          <p:cNvGrpSpPr/>
          <p:nvPr/>
        </p:nvGrpSpPr>
        <p:grpSpPr>
          <a:xfrm>
            <a:off x="9225781" y="0"/>
            <a:ext cx="2952172" cy="7268703"/>
            <a:chOff x="7139877" y="0"/>
            <a:chExt cx="2952172" cy="7268703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384C2E48-8285-49FB-D289-74B6A19BAE51}"/>
                </a:ext>
              </a:extLst>
            </p:cNvPr>
            <p:cNvSpPr/>
            <p:nvPr/>
          </p:nvSpPr>
          <p:spPr>
            <a:xfrm>
              <a:off x="7139877" y="0"/>
              <a:ext cx="2952172" cy="68580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30963" tIns="30963" rIns="30963" bIns="30963" anchor="ctr"/>
            <a:lstStyle/>
            <a:p>
              <a:pPr>
                <a:defRPr sz="3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/>
            </a:p>
          </p:txBody>
        </p:sp>
        <p:pic>
          <p:nvPicPr>
            <p:cNvPr id="7" name="droppedImage.png" descr="droppedImage.png">
              <a:extLst>
                <a:ext uri="{FF2B5EF4-FFF2-40B4-BE49-F238E27FC236}">
                  <a16:creationId xmlns:a16="http://schemas.microsoft.com/office/drawing/2014/main" id="{913CA32F-281A-9CE7-5376-B967E46A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33" b="1333"/>
            <a:stretch>
              <a:fillRect/>
            </a:stretch>
          </p:blipFill>
          <p:spPr>
            <a:xfrm>
              <a:off x="7648473" y="4177984"/>
              <a:ext cx="1946186" cy="1439645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B39807FF-CDAE-3FCE-F224-4BD8FE95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7028" y="5596081"/>
              <a:ext cx="2889073" cy="1672622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244D86-A0B1-EAC6-CBE9-61BDC5CBB9EC}"/>
                </a:ext>
              </a:extLst>
            </p:cNvPr>
            <p:cNvSpPr/>
            <p:nvPr/>
          </p:nvSpPr>
          <p:spPr>
            <a:xfrm>
              <a:off x="7328947" y="2842320"/>
              <a:ext cx="2629481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3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9CB9577-091D-ABCB-90E8-6A69A737B60A}"/>
                </a:ext>
              </a:extLst>
            </p:cNvPr>
            <p:cNvSpPr/>
            <p:nvPr/>
          </p:nvSpPr>
          <p:spPr>
            <a:xfrm>
              <a:off x="7306825" y="5877150"/>
              <a:ext cx="2629481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3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11" name="harvard_cfar_logo_rgb.jpg" descr="harvard_cfar_logo_rgb.jpg">
              <a:extLst>
                <a:ext uri="{FF2B5EF4-FFF2-40B4-BE49-F238E27FC236}">
                  <a16:creationId xmlns:a16="http://schemas.microsoft.com/office/drawing/2014/main" id="{64E02FA6-1373-B485-CCD0-5B384EC4E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1442" y="163242"/>
              <a:ext cx="1770587" cy="831540"/>
            </a:xfrm>
            <a:prstGeom prst="rect">
              <a:avLst/>
            </a:prstGeom>
            <a:ln w="3175">
              <a:miter lim="400000"/>
            </a:ln>
          </p:spPr>
        </p:pic>
        <p:pic>
          <p:nvPicPr>
            <p:cNvPr id="12" name="Screen Shot 2020-07-06 at 8.31.02 AM.png" descr="Screen Shot 2020-07-06 at 8.31.02 AM.png">
              <a:extLst>
                <a:ext uri="{FF2B5EF4-FFF2-40B4-BE49-F238E27FC236}">
                  <a16:creationId xmlns:a16="http://schemas.microsoft.com/office/drawing/2014/main" id="{02C856EF-39EE-22B6-87B2-48346344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8449" y="3042394"/>
              <a:ext cx="2730475" cy="614358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E549780E-249C-DD60-E545-E19D179A5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5203" y="1221963"/>
              <a:ext cx="2258231" cy="1464798"/>
            </a:xfrm>
            <a:prstGeom prst="rect">
              <a:avLst/>
            </a:prstGeom>
            <a:ln w="3175">
              <a:miter lim="400000"/>
            </a:ln>
          </p:spPr>
        </p:pic>
        <p:sp>
          <p:nvSpPr>
            <p:cNvPr id="14" name="Line">
              <a:extLst>
                <a:ext uri="{FF2B5EF4-FFF2-40B4-BE49-F238E27FC236}">
                  <a16:creationId xmlns:a16="http://schemas.microsoft.com/office/drawing/2014/main" id="{59C66E77-A58C-B7D3-1DC0-D6F143235E0C}"/>
                </a:ext>
              </a:extLst>
            </p:cNvPr>
            <p:cNvSpPr/>
            <p:nvPr/>
          </p:nvSpPr>
          <p:spPr>
            <a:xfrm>
              <a:off x="7319577" y="3922112"/>
              <a:ext cx="2629481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3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80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F8DC-1811-5FA8-3A9F-CB96C1B5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E1AF83-6BBD-0480-3AFD-BE904505701D}"/>
              </a:ext>
            </a:extLst>
          </p:cNvPr>
          <p:cNvSpPr txBox="1">
            <a:spLocks/>
          </p:cNvSpPr>
          <p:nvPr/>
        </p:nvSpPr>
        <p:spPr>
          <a:xfrm>
            <a:off x="457199" y="228600"/>
            <a:ext cx="1137062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 us for HBC Community Breakfast!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restaurant-2434609_1920.jpg" descr="restaurant-2434609_1920.jpg">
            <a:extLst>
              <a:ext uri="{FF2B5EF4-FFF2-40B4-BE49-F238E27FC236}">
                <a16:creationId xmlns:a16="http://schemas.microsoft.com/office/drawing/2014/main" id="{006ED976-4A89-8836-97A5-D06CCC787A48}"/>
              </a:ext>
            </a:extLst>
          </p:cNvPr>
          <p:cNvPicPr>
            <a:picLocks/>
          </p:cNvPicPr>
          <p:nvPr/>
        </p:nvPicPr>
        <p:blipFill>
          <a:blip r:embed="rId3"/>
          <a:srcRect l="18975" r="6913"/>
          <a:stretch>
            <a:fillRect/>
          </a:stretch>
        </p:blipFill>
        <p:spPr>
          <a:xfrm>
            <a:off x="1143000" y="4256314"/>
            <a:ext cx="5388429" cy="2601686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D6AA5-F519-34B8-1F8C-4B25ADA35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03" y="1880224"/>
            <a:ext cx="10630394" cy="23211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An opportunity to get to know others in the community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Free food and beverages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Great conversations</a:t>
            </a:r>
            <a:endParaRPr lang="en-US" sz="2000" b="1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3D9EF-060A-8977-F29D-BA2D31D63E4A}"/>
              </a:ext>
            </a:extLst>
          </p:cNvPr>
          <p:cNvSpPr txBox="1"/>
          <p:nvPr/>
        </p:nvSpPr>
        <p:spPr>
          <a:xfrm>
            <a:off x="6313714" y="4219688"/>
            <a:ext cx="6041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Thursday June 6</a:t>
            </a:r>
            <a:r>
              <a:rPr lang="en-US" sz="2000" b="1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2024</a:t>
            </a:r>
          </a:p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9:00 to 10:30am </a:t>
            </a:r>
          </a:p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Info:</a:t>
            </a:r>
            <a:r>
              <a:rPr lang="en-US" sz="4000" b="1" dirty="0">
                <a:solidFill>
                  <a:srgbClr val="FDBA2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u="sng" dirty="0">
                <a:solidFill>
                  <a:srgbClr val="FDBA28"/>
                </a:solidFill>
                <a:hlinkClick r:id="rId4"/>
              </a:rPr>
              <a:t>http://bioinformatics.sph.harvard.edu/breakfast/</a:t>
            </a:r>
            <a:r>
              <a:rPr lang="en-US" sz="2000" dirty="0">
                <a:solidFill>
                  <a:srgbClr val="FDBA2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649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18571</TotalTime>
  <Words>978</Words>
  <Application>Microsoft Macintosh PowerPoint</Application>
  <PresentationFormat>Widescreen</PresentationFormat>
  <Paragraphs>184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Helvetica Neue</vt:lpstr>
      <vt:lpstr>Helvetica Neue Light</vt:lpstr>
      <vt:lpstr>Wingdings</vt:lpstr>
      <vt:lpstr>Office Theme</vt:lpstr>
      <vt:lpstr>Introduction to Variant Analysis</vt:lpstr>
      <vt:lpstr>PowerPoint Presentation</vt:lpstr>
      <vt:lpstr>PowerPoint Presentation</vt:lpstr>
      <vt:lpstr>PowerPoint Presentation</vt:lpstr>
      <vt:lpstr>Consulting</vt:lpstr>
      <vt:lpstr>Consulting</vt:lpstr>
      <vt:lpstr>Training</vt:lpstr>
      <vt:lpstr>Training</vt:lpstr>
      <vt:lpstr>PowerPoint Presentation</vt:lpstr>
      <vt:lpstr>PowerPoint Presentation</vt:lpstr>
      <vt:lpstr>Bioinformatic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command-line interface (shell)</dc:title>
  <dc:creator>Sohail, Noor</dc:creator>
  <cp:lastModifiedBy>Simoneau, Maria</cp:lastModifiedBy>
  <cp:revision>56</cp:revision>
  <dcterms:created xsi:type="dcterms:W3CDTF">2024-03-01T18:33:27Z</dcterms:created>
  <dcterms:modified xsi:type="dcterms:W3CDTF">2024-06-05T15:24:41Z</dcterms:modified>
</cp:coreProperties>
</file>